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Ultra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CA1BEC7-0C87-49F6-8BC2-875B761B9C03}">
  <a:tblStyle styleId="{6CA1BEC7-0C87-49F6-8BC2-875B761B9C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Ultra-regular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e1d5cf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e1d5cf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e1d5cf3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e1d5cf3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bfac209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bfac209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be1d5cf3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be1d5cf3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be1d5cf3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be1d5cf3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e0fdbb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e0fdbb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bf71fea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bf71fea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bfac2091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bfac2091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dce99e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dce99e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e1d5cf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be1d5cf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be1d5cf3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be1d5cf3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bfac2091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bfac2091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bdce99e0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bdce99e0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bf71fea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bf71fea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bfac209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bfac209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be5cadbb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be5cadbb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vflvJ3jQV_dYZ_pMkNcnhvzJJAIGXScp/view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://drive.google.com/file/d/1bLw4F_6WBS5ZVh_gcT_I5VIiLpNCdGg_/view" TargetMode="External"/><Relationship Id="rId6" Type="http://schemas.openxmlformats.org/officeDocument/2006/relationships/hyperlink" Target="http://drive.google.com/file/d/1P4RhJb8dZwtNX7shhcx4zOY7bHmDUfO7/view" TargetMode="External"/><Relationship Id="rId7" Type="http://schemas.openxmlformats.org/officeDocument/2006/relationships/hyperlink" Target="http://drive.google.com/file/d/1qDmgMmOMd__GWp8EnS5m1dAdShSuLPSI/view" TargetMode="External"/><Relationship Id="rId8" Type="http://schemas.openxmlformats.org/officeDocument/2006/relationships/hyperlink" Target="https://zh-tw.soundeffect-lab.info/sound/battle/battle2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pinterest.com/chenkelvin520/hand-paint-texture/" TargetMode="External"/><Relationship Id="rId4" Type="http://schemas.openxmlformats.org/officeDocument/2006/relationships/hyperlink" Target="https://forums.sufficientvelocity.com/threads/fate-layer-zero-terminus-archive.43346/" TargetMode="External"/><Relationship Id="rId5" Type="http://schemas.openxmlformats.org/officeDocument/2006/relationships/hyperlink" Target="https://zh.pngtree.com/so/%E9%96%83%E5%85%89" TargetMode="External"/><Relationship Id="rId6" Type="http://schemas.openxmlformats.org/officeDocument/2006/relationships/hyperlink" Target="https://fate-go.fandom.com/zh/wiki/%E8%81%96%E6%99%B6%E7%9F%B3?variant=zh-t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fYlkNlvKXKc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奔</a:t>
            </a: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跑吧! Master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成圖 final project  第七組 </a:t>
            </a:r>
            <a:endParaRPr b="1" sz="1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4105053001 黃韻儒</a:t>
            </a:r>
            <a:endParaRPr b="1" sz="1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4105053102 唐健桓</a:t>
            </a:r>
            <a:endParaRPr b="1" sz="1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碰撞判定：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物體 - obj_col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物體的判定用於：加速點、障礙跨欄、岩漿，判斷角色是否踏入區塊內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 sz="18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物體的判定：bool obj_col ( 角色 , 物體 ) ;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當角色的點座標在box內 ，即  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Wall.MaxX  ≧  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x  ≧ Wall.MinX 時，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obj_col function 會回傳True ，Y , Z同樣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根據function回傳值，我們可以知道此角色與物體是否發生碰撞，再跟據各情況作出回應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2417625" y="3224800"/>
            <a:ext cx="3103500" cy="1542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3699700" y="4412450"/>
            <a:ext cx="219300" cy="2448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" name="Google Shape;221;p22"/>
          <p:cNvCxnSpPr/>
          <p:nvPr/>
        </p:nvCxnSpPr>
        <p:spPr>
          <a:xfrm>
            <a:off x="2823125" y="4325925"/>
            <a:ext cx="2733000" cy="1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2"/>
          <p:cNvCxnSpPr/>
          <p:nvPr/>
        </p:nvCxnSpPr>
        <p:spPr>
          <a:xfrm flipH="1">
            <a:off x="2797325" y="3233350"/>
            <a:ext cx="25800" cy="113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2"/>
          <p:cNvCxnSpPr/>
          <p:nvPr/>
        </p:nvCxnSpPr>
        <p:spPr>
          <a:xfrm flipH="1">
            <a:off x="2436425" y="4325925"/>
            <a:ext cx="386700" cy="45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4" name="Google Shape;224;p22"/>
          <p:cNvSpPr txBox="1"/>
          <p:nvPr/>
        </p:nvSpPr>
        <p:spPr>
          <a:xfrm>
            <a:off x="5839625" y="3801950"/>
            <a:ext cx="35040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當物體在box內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Trebuchet MS"/>
                <a:ea typeface="Trebuchet MS"/>
                <a:cs typeface="Trebuchet MS"/>
                <a:sym typeface="Trebuchet MS"/>
              </a:rPr>
              <a:t>col() function回傳 True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Keyoperation 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819150" y="1609725"/>
            <a:ext cx="7505700" cy="26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#define up 0     #define down 1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int keystates[256] = { up };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用keyboard () 與 keyup() 改變array的值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用以判斷該按鍵是否為「按下」的狀態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在每次display的一開頭，呼叫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keyoperation() ，檢查是否按鈕按下，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並更新角色的位置資料。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在角色倒下、落入岩漿時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role_down&gt;0、drop_down&gt;0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兩變數等於0時，按下的按鈕才有作用  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3">
            <a:alphaModFix/>
          </a:blip>
          <a:srcRect b="44382" l="20704" r="47573" t="34994"/>
          <a:stretch/>
        </p:blipFill>
        <p:spPr>
          <a:xfrm>
            <a:off x="4418948" y="1609725"/>
            <a:ext cx="3430101" cy="12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 rotWithShape="1">
          <a:blip r:embed="rId4">
            <a:alphaModFix/>
          </a:blip>
          <a:srcRect b="44478" l="20303" r="26586" t="21130"/>
          <a:stretch/>
        </p:blipFill>
        <p:spPr>
          <a:xfrm>
            <a:off x="3877963" y="3111375"/>
            <a:ext cx="4856475" cy="176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 b="15832" l="29754" r="23789" t="37490"/>
          <a:stretch/>
        </p:blipFill>
        <p:spPr>
          <a:xfrm>
            <a:off x="3766675" y="1435175"/>
            <a:ext cx="5040649" cy="28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Keyoperation 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819150" y="1609725"/>
            <a:ext cx="7505700" cy="26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移動完畢，呼叫偵測碰撞的function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(分別為 col 與 obj_col )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用迴圈一個一個判斷角色是否有和該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物體產生碰撞，再各別執行相對應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的動作。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跨欄、岩漿、加速點、終點線、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聖晶石皆是呼叫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obj_col 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物理引擎 : 跳躍</a:t>
            </a:r>
            <a:endParaRPr b="1"/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CHARACTER_ACTION紀錄使用者目前的跳躍是單段跳，還是按下第二次的二段跳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套用 v=v0+gt 改變角色位置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設定一次跳躍為20幀，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兩次最高40幀，結束後剛好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回到地面上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b="30793" l="20341" r="35713" t="33920"/>
          <a:stretch/>
        </p:blipFill>
        <p:spPr>
          <a:xfrm>
            <a:off x="3272100" y="2005325"/>
            <a:ext cx="4546475" cy="20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TimerFunction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glutTimerFunc(30, TimerFunction, 1) 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使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TimerFunction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每30毫秒就會執行一次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當角色跌倒，role_down =50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利用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TimerFunction() 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當role_down &gt;0時，每次執行減1，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就能控制跌倒時間為1.5秒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跌落岩漿同樣，跌落時關閉人物與牆壁的碰撞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讓角色等速沒入岩漿之中。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要結束前讓角色回到地面，開啟牆壁碰撞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最終結束的動畫也是透由調動TimerFunction，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來完成動畫的效果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5111" l="20715" r="38981" t="24092"/>
          <a:stretch/>
        </p:blipFill>
        <p:spPr>
          <a:xfrm>
            <a:off x="4672775" y="454700"/>
            <a:ext cx="4287526" cy="423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資源 : 音效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9" name="Google Shape;259;p27" title="decision3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000" y="1707825"/>
            <a:ext cx="352625" cy="3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 title="decision4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000" y="2234850"/>
            <a:ext cx="352625" cy="3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 title="down1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075" y="2776431"/>
            <a:ext cx="352625" cy="35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 title="lava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375" y="3271825"/>
            <a:ext cx="352625" cy="3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971550" y="1685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選單  —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確認  —　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人物跌倒  — 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掉進岩漿　—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來源:</a:t>
            </a:r>
            <a:r>
              <a:rPr lang="zh-TW" sz="18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8"/>
              </a:rPr>
              <a:t>https://zh-tw.soundeffect-lab.info/sound/battle/battle2.html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819150" y="845600"/>
            <a:ext cx="75057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資源 : 貼圖</a:t>
            </a:r>
            <a:endParaRPr/>
          </a:p>
        </p:txBody>
      </p:sp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https://www.pinterest.com/chenkelvin520/hand-paint-texture/</a:t>
            </a:r>
            <a:r>
              <a:rPr lang="zh-TW"/>
              <a:t> 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 牆壁們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https://forums.sufficientvelocity.com/threads/fate-layer-zero-terminus-archive.43346/</a:t>
            </a:r>
            <a:r>
              <a:rPr lang="zh-TW"/>
              <a:t>  召喚陣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https://zh.pngtree.com/so/%E9%96%83%E5%85%89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 特效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https://fate-go.fandom.com/zh/wiki/%E8%81%96%E6%99%B6%E7%9F%B3?variant=zh-tw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石頭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375550"/>
            <a:ext cx="9143998" cy="551904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0" y="3042450"/>
            <a:ext cx="9144000" cy="95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"/>
              </a:spcAft>
              <a:buNone/>
            </a:pPr>
            <a:br>
              <a:rPr lang="zh-TW" sz="1800">
                <a:latin typeface="Ultra"/>
                <a:ea typeface="Ultra"/>
                <a:cs typeface="Ultra"/>
                <a:sym typeface="Ultra"/>
              </a:rPr>
            </a:br>
            <a:r>
              <a:rPr lang="zh-TW" sz="1800">
                <a:latin typeface="Ultra"/>
                <a:ea typeface="Ultra"/>
                <a:cs typeface="Ultra"/>
                <a:sym typeface="Ultra"/>
              </a:rPr>
              <a:t>Demo!</a:t>
            </a:r>
            <a:endParaRPr sz="1800"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分工表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5" name="Google Shape;135;p14"/>
          <p:cNvGraphicFramePr/>
          <p:nvPr/>
        </p:nvGraphicFramePr>
        <p:xfrm>
          <a:off x="952500" y="1736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{6CA1BEC7-0C87-49F6-8BC2-875B761B9C03}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黃韻儒 : 50%</a:t>
                      </a:r>
                      <a:endParaRPr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唐健桓 : 50%</a:t>
                      </a:r>
                      <a:endParaRPr b="1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碰撞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載入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模組、貼圖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主畫面、教學模式、選單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物理引擎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跨欄、岩漿陷阱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加速點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地圖設計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終點動畫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遊戲流程簡圖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3634325" y="1326775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主畫面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1399775" y="2266950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開始遊戲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" name="Google Shape;143;p15"/>
          <p:cNvSpPr/>
          <p:nvPr/>
        </p:nvSpPr>
        <p:spPr>
          <a:xfrm>
            <a:off x="3634325" y="2266950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遊戲教學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5868875" y="2266950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離開遊戲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45" name="Google Shape;145;p15"/>
          <p:cNvCxnSpPr>
            <a:stCxn id="142" idx="0"/>
            <a:endCxn id="142" idx="0"/>
          </p:cNvCxnSpPr>
          <p:nvPr/>
        </p:nvCxnSpPr>
        <p:spPr>
          <a:xfrm>
            <a:off x="2138075" y="2266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5"/>
          <p:cNvCxnSpPr>
            <a:stCxn id="142" idx="0"/>
            <a:endCxn id="142" idx="0"/>
          </p:cNvCxnSpPr>
          <p:nvPr/>
        </p:nvCxnSpPr>
        <p:spPr>
          <a:xfrm>
            <a:off x="2138075" y="2266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5"/>
          <p:cNvCxnSpPr>
            <a:stCxn id="142" idx="0"/>
          </p:cNvCxnSpPr>
          <p:nvPr/>
        </p:nvCxnSpPr>
        <p:spPr>
          <a:xfrm>
            <a:off x="2138075" y="2266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5"/>
          <p:cNvCxnSpPr>
            <a:stCxn id="142" idx="0"/>
            <a:endCxn id="142" idx="0"/>
          </p:cNvCxnSpPr>
          <p:nvPr/>
        </p:nvCxnSpPr>
        <p:spPr>
          <a:xfrm>
            <a:off x="2138075" y="2266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5"/>
          <p:cNvCxnSpPr>
            <a:endCxn id="144" idx="0"/>
          </p:cNvCxnSpPr>
          <p:nvPr/>
        </p:nvCxnSpPr>
        <p:spPr>
          <a:xfrm>
            <a:off x="6607175" y="22669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5"/>
          <p:cNvCxnSpPr>
            <a:stCxn id="141" idx="2"/>
          </p:cNvCxnSpPr>
          <p:nvPr/>
        </p:nvCxnSpPr>
        <p:spPr>
          <a:xfrm>
            <a:off x="4372625" y="2065975"/>
            <a:ext cx="0" cy="27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15"/>
          <p:cNvCxnSpPr>
            <a:stCxn id="141" idx="2"/>
            <a:endCxn id="142" idx="0"/>
          </p:cNvCxnSpPr>
          <p:nvPr/>
        </p:nvCxnSpPr>
        <p:spPr>
          <a:xfrm flipH="1">
            <a:off x="2138225" y="2065975"/>
            <a:ext cx="22344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5"/>
          <p:cNvCxnSpPr>
            <a:stCxn id="141" idx="2"/>
            <a:endCxn id="144" idx="0"/>
          </p:cNvCxnSpPr>
          <p:nvPr/>
        </p:nvCxnSpPr>
        <p:spPr>
          <a:xfrm>
            <a:off x="4372625" y="2065975"/>
            <a:ext cx="2234700" cy="20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15"/>
          <p:cNvSpPr/>
          <p:nvPr/>
        </p:nvSpPr>
        <p:spPr>
          <a:xfrm>
            <a:off x="1399775" y="3243225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遊戲</a:t>
            </a: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教學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1399775" y="4143300"/>
            <a:ext cx="1476600" cy="73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遊戲</a:t>
            </a:r>
            <a:endParaRPr b="1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5" name="Google Shape;155;p15"/>
          <p:cNvCxnSpPr>
            <a:stCxn id="142" idx="2"/>
            <a:endCxn id="153" idx="0"/>
          </p:cNvCxnSpPr>
          <p:nvPr/>
        </p:nvCxnSpPr>
        <p:spPr>
          <a:xfrm>
            <a:off x="2138075" y="3006150"/>
            <a:ext cx="0" cy="23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5"/>
          <p:cNvCxnSpPr/>
          <p:nvPr/>
        </p:nvCxnSpPr>
        <p:spPr>
          <a:xfrm>
            <a:off x="2138075" y="3996750"/>
            <a:ext cx="0" cy="23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15"/>
          <p:cNvSpPr/>
          <p:nvPr/>
        </p:nvSpPr>
        <p:spPr>
          <a:xfrm>
            <a:off x="644550" y="1694150"/>
            <a:ext cx="3016500" cy="2861800"/>
          </a:xfrm>
          <a:custGeom>
            <a:rect b="b" l="l" r="r" t="t"/>
            <a:pathLst>
              <a:path extrusionOk="0" h="114472" w="120660">
                <a:moveTo>
                  <a:pt x="30938" y="113956"/>
                </a:moveTo>
                <a:lnTo>
                  <a:pt x="0" y="114472"/>
                </a:lnTo>
                <a:lnTo>
                  <a:pt x="2578" y="516"/>
                </a:lnTo>
                <a:lnTo>
                  <a:pt x="120660" y="0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8" name="Google Shape;158;p15"/>
          <p:cNvSpPr/>
          <p:nvPr/>
        </p:nvSpPr>
        <p:spPr>
          <a:xfrm>
            <a:off x="4331375" y="1655475"/>
            <a:ext cx="1224625" cy="2011000"/>
          </a:xfrm>
          <a:custGeom>
            <a:rect b="b" l="l" r="r" t="t"/>
            <a:pathLst>
              <a:path extrusionOk="0" h="80440" w="48985">
                <a:moveTo>
                  <a:pt x="0" y="54658"/>
                </a:moveTo>
                <a:lnTo>
                  <a:pt x="1031" y="80440"/>
                </a:lnTo>
                <a:lnTo>
                  <a:pt x="46407" y="79924"/>
                </a:lnTo>
                <a:lnTo>
                  <a:pt x="48985" y="0"/>
                </a:lnTo>
                <a:lnTo>
                  <a:pt x="33516" y="0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遊戲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說明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這是一款障礙物跑步遊戲，玩家扮演Ｍaster進行移動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使用WASD移動，P鍵衝刺，空白鍵跳躍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落地前再按一次空白可以進行二段跳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左上角有角色的氣力條，衝刺時消耗，若氣條全空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角色便會因力竭而跌倒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角色必須一邊跨過障礙物（跨欄、岩漿）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一邊收集聖晶石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收集滿30顆方能開啟最後的門，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抵達終點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若沒有收集齊30顆就不能</a:t>
            </a:r>
            <a:r>
              <a:rPr lang="zh-TW" sz="1400" strike="sngStrike">
                <a:latin typeface="Microsoft JhengHei"/>
                <a:ea typeface="Microsoft JhengHei"/>
                <a:cs typeface="Microsoft JhengHei"/>
                <a:sym typeface="Microsoft JhengHei"/>
              </a:rPr>
              <a:t>進行十連召喚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若沒有收集齊30顆，碰觸到終點的門就會回到起始點，必須重新跨過障礙物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400" strike="sngStrike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 b="15816" l="20389" r="18215" t="8580"/>
          <a:stretch/>
        </p:blipFill>
        <p:spPr>
          <a:xfrm>
            <a:off x="5162675" y="684000"/>
            <a:ext cx="1491125" cy="18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2700" y="2756600"/>
            <a:ext cx="551075" cy="5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819150" y="1990725"/>
            <a:ext cx="7505700" cy="29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衝天跑影片: </a:t>
            </a: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https://www.youtube.com/watch?v=fYlkNlvKXKc</a:t>
            </a:r>
            <a:endParaRPr/>
          </a:p>
        </p:txBody>
      </p:sp>
      <p:sp>
        <p:nvSpPr>
          <p:cNvPr id="172" name="Google Shape;17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遊戲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設計: 衝天跑玩法 + FGO外型 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4">
            <a:alphaModFix/>
          </a:blip>
          <a:srcRect b="22186" l="14061" r="46551" t="24093"/>
          <a:stretch/>
        </p:blipFill>
        <p:spPr>
          <a:xfrm>
            <a:off x="819150" y="1833913"/>
            <a:ext cx="3601599" cy="276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5">
            <a:alphaModFix/>
          </a:blip>
          <a:srcRect b="0" l="17416" r="0" t="0"/>
          <a:stretch/>
        </p:blipFill>
        <p:spPr>
          <a:xfrm>
            <a:off x="5201027" y="2047875"/>
            <a:ext cx="3699825" cy="23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>
            <p:ph type="title"/>
          </p:nvPr>
        </p:nvSpPr>
        <p:spPr>
          <a:xfrm>
            <a:off x="4603288" y="2804325"/>
            <a:ext cx="415200" cy="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+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OBJ資料結構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819150" y="1609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以struct紀錄每個物體的三維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座標，以及其bonding box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另有void set_xyz的function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參數填入座標及其長寬高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就能計算其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bonding box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角色例外，角色只設定其x,y,z座標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36082" l="21321" r="50920" t="38699"/>
          <a:stretch/>
        </p:blipFill>
        <p:spPr>
          <a:xfrm>
            <a:off x="4045050" y="1893150"/>
            <a:ext cx="4792860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819150" y="845600"/>
            <a:ext cx="7505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Loading model : glm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819150" y="1798225"/>
            <a:ext cx="5057700" cy="16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705550"/>
            <a:ext cx="5334826" cy="17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6228475" y="1813350"/>
            <a:ext cx="24612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964400" y="3797350"/>
            <a:ext cx="62688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obj model 直接用glm的函式庫即可繪製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819150" y="845600"/>
            <a:ext cx="75057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Loading texture : SOIL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819150" y="2902950"/>
            <a:ext cx="4023000" cy="17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先loading </a:t>
            </a:r>
            <a:r>
              <a:rPr lang="zh-TW"/>
              <a:t>含有alpha值的貼圖(去背圖)，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AA84F"/>
                </a:solidFill>
              </a:rPr>
              <a:t>SOIL_LOAD_RGBA</a:t>
            </a:r>
            <a:r>
              <a:rPr lang="zh-TW"/>
              <a:t>參數可以以RGBA格式讀成bitmap。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    在display function中 開啟GL_BLEND，GL_TEXTURE2D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繪出設好alpha值的texture;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39845" l="3298" r="57152" t="24023"/>
          <a:stretch/>
        </p:blipFill>
        <p:spPr>
          <a:xfrm>
            <a:off x="4731625" y="1416499"/>
            <a:ext cx="3593227" cy="184648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5552250" y="3305425"/>
            <a:ext cx="2772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▲圖片為繪製透明特效用的code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4">
            <a:alphaModFix/>
          </a:blip>
          <a:srcRect b="47071" l="9974" r="58469" t="26756"/>
          <a:stretch/>
        </p:blipFill>
        <p:spPr>
          <a:xfrm>
            <a:off x="1050200" y="1416499"/>
            <a:ext cx="3014626" cy="1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碰撞判定：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牆壁-col(角色,牆壁)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819150" y="145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角色視為單一點座標 ( x , y , z )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我們的碰撞判定分為兩種: 牆壁的判定與 物體(障礙物、加速點)的判定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zh-TW" sz="18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牆壁的判定：void col ( 角色 , 牆壁 , open ) ;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角色的點座標必須在box</a:t>
            </a:r>
            <a:r>
              <a:rPr b="1"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內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 ，即  Wall.MaxX  ≧  x  ≧ Wall.MinX ，Y , Z依此類推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若超出某一方向( x / y / z )的範圍，則設角色的 x / y / z 座標為牆壁的 Min / Max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2417625" y="3224800"/>
            <a:ext cx="3103500" cy="1542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3699700" y="4412450"/>
            <a:ext cx="219300" cy="2448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1"/>
          <p:cNvCxnSpPr/>
          <p:nvPr/>
        </p:nvCxnSpPr>
        <p:spPr>
          <a:xfrm>
            <a:off x="2823125" y="4325925"/>
            <a:ext cx="2733000" cy="1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1"/>
          <p:cNvCxnSpPr/>
          <p:nvPr/>
        </p:nvCxnSpPr>
        <p:spPr>
          <a:xfrm flipH="1">
            <a:off x="2797325" y="3233350"/>
            <a:ext cx="25800" cy="113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1"/>
          <p:cNvCxnSpPr/>
          <p:nvPr/>
        </p:nvCxnSpPr>
        <p:spPr>
          <a:xfrm flipH="1">
            <a:off x="2436425" y="4325925"/>
            <a:ext cx="386700" cy="45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2" name="Google Shape;212;p21"/>
          <p:cNvSpPr txBox="1"/>
          <p:nvPr/>
        </p:nvSpPr>
        <p:spPr>
          <a:xfrm>
            <a:off x="5839625" y="3801950"/>
            <a:ext cx="26298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Trebuchet MS"/>
                <a:ea typeface="Trebuchet MS"/>
                <a:cs typeface="Trebuchet MS"/>
                <a:sym typeface="Trebuchet MS"/>
              </a:rPr>
              <a:t>必須待在box內</a:t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